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4a" Extension="m4a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Open Sans Bold" charset="1" panose="00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7.jpeg" Type="http://schemas.openxmlformats.org/officeDocument/2006/relationships/image"/><Relationship Id="rId4" Target="../media/aAGmQWWXtg4.m4a" Type="http://schemas.microsoft.com/office/2007/relationships/media"/><Relationship Id="rId5" Target="../media/aAGmQWWXtg4.m4a" Type="http://schemas.openxmlformats.org/officeDocument/2006/relationships/audio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Relationship Id="rId5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../media/image11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jpeg" Type="http://schemas.openxmlformats.org/officeDocument/2006/relationships/image"/><Relationship Id="rId8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0.jpeg" Type="http://schemas.openxmlformats.org/officeDocument/2006/relationships/image"/><Relationship Id="rId4" Target="../media/image21.jpeg" Type="http://schemas.openxmlformats.org/officeDocument/2006/relationships/image"/><Relationship Id="rId5" Target="../media/image22.jpeg" Type="http://schemas.openxmlformats.org/officeDocument/2006/relationships/image"/><Relationship Id="rId6" Target="../media/image2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jpeg" Type="http://schemas.openxmlformats.org/officeDocument/2006/relationships/image"/><Relationship Id="rId4" Target="../media/VAHLnym4fLo.mp4" Type="http://schemas.openxmlformats.org/officeDocument/2006/relationships/video"/><Relationship Id="rId5" Target="../media/VAHLnym4fLo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" r="0" b="-26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>
                  <p14:trim st="0.0000" end="88708.387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3"/>
                </p:tgtEl>
              </p:cBhvr>
            </p:cmd>
            <p:audio>
              <p:cMediaNode vol="100000" showWhenStopped="false">
                <p:cTn/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522755" y="2672077"/>
            <a:ext cx="7989218" cy="4681214"/>
            <a:chOff x="0" y="0"/>
            <a:chExt cx="10652290" cy="62416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652252" cy="6241669"/>
            </a:xfrm>
            <a:custGeom>
              <a:avLst/>
              <a:gdLst/>
              <a:ahLst/>
              <a:cxnLst/>
              <a:rect r="r" b="b" t="t" l="l"/>
              <a:pathLst>
                <a:path h="6241669" w="10652252">
                  <a:moveTo>
                    <a:pt x="0" y="0"/>
                  </a:moveTo>
                  <a:lnTo>
                    <a:pt x="10652252" y="0"/>
                  </a:lnTo>
                  <a:lnTo>
                    <a:pt x="10652252" y="6241669"/>
                  </a:lnTo>
                  <a:lnTo>
                    <a:pt x="0" y="6241669"/>
                  </a:lnTo>
                  <a:close/>
                </a:path>
              </a:pathLst>
            </a:custGeom>
            <a:blipFill>
              <a:blip r:embed="rId3"/>
              <a:stretch>
                <a:fillRect l="0" t="-13999" r="0" b="-13998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37967" y="2564254"/>
            <a:ext cx="3661191" cy="4793971"/>
            <a:chOff x="0" y="0"/>
            <a:chExt cx="4881588" cy="639196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81626" cy="6391910"/>
            </a:xfrm>
            <a:custGeom>
              <a:avLst/>
              <a:gdLst/>
              <a:ahLst/>
              <a:cxnLst/>
              <a:rect r="r" b="b" t="t" l="l"/>
              <a:pathLst>
                <a:path h="6391910" w="4881626">
                  <a:moveTo>
                    <a:pt x="0" y="0"/>
                  </a:moveTo>
                  <a:lnTo>
                    <a:pt x="4881626" y="0"/>
                  </a:lnTo>
                  <a:lnTo>
                    <a:pt x="4881626" y="6391910"/>
                  </a:lnTo>
                  <a:lnTo>
                    <a:pt x="0" y="6391910"/>
                  </a:lnTo>
                  <a:close/>
                </a:path>
              </a:pathLst>
            </a:custGeom>
            <a:blipFill>
              <a:blip r:embed="rId4"/>
              <a:stretch>
                <a:fillRect l="0" t="-913" r="0" b="-91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533518" y="2574265"/>
            <a:ext cx="6780362" cy="4750279"/>
            <a:chOff x="0" y="0"/>
            <a:chExt cx="9040482" cy="633370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40495" cy="6333744"/>
            </a:xfrm>
            <a:custGeom>
              <a:avLst/>
              <a:gdLst/>
              <a:ahLst/>
              <a:cxnLst/>
              <a:rect r="r" b="b" t="t" l="l"/>
              <a:pathLst>
                <a:path h="6333744" w="9040495">
                  <a:moveTo>
                    <a:pt x="0" y="0"/>
                  </a:moveTo>
                  <a:lnTo>
                    <a:pt x="9040495" y="0"/>
                  </a:lnTo>
                  <a:lnTo>
                    <a:pt x="9040495" y="6333744"/>
                  </a:lnTo>
                  <a:lnTo>
                    <a:pt x="0" y="6333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44" t="0" r="-2544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4922120" y="156924"/>
            <a:ext cx="8443760" cy="647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COLABORADOR DEL MES DE MAYO 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6744" y="1143000"/>
            <a:ext cx="8204473" cy="560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85801" indent="-228600" lvl="2">
              <a:lnSpc>
                <a:spcPts val="4200"/>
              </a:lnSpc>
              <a:buFont typeface="Arial"/>
              <a:buChar char="⚬"/>
            </a:pPr>
            <a:r>
              <a:rPr lang="en-US" b="true" sz="30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DT- Seguridad Industrial: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84261" y="914400"/>
            <a:ext cx="11026883" cy="1025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RECONOCIMIENTO AL COLABORADOR EJEMPLO DEL MES EN SEGURIDAD INDUSTRIAL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15113" y="7551744"/>
            <a:ext cx="8908723" cy="927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Por su compromiso y liderazgo en Seguridad Industrial, siendo ejemplo para todos.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338644" y="831352"/>
            <a:ext cx="13140871" cy="7769678"/>
            <a:chOff x="0" y="0"/>
            <a:chExt cx="17521161" cy="1035957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10951408" y="0"/>
              <a:ext cx="6569753" cy="6051204"/>
              <a:chOff x="0" y="0"/>
              <a:chExt cx="6695313" cy="6166853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695313" cy="6166866"/>
              </a:xfrm>
              <a:custGeom>
                <a:avLst/>
                <a:gdLst/>
                <a:ahLst/>
                <a:cxnLst/>
                <a:rect r="r" b="b" t="t" l="l"/>
                <a:pathLst>
                  <a:path h="6166866" w="6695313">
                    <a:moveTo>
                      <a:pt x="0" y="0"/>
                    </a:moveTo>
                    <a:lnTo>
                      <a:pt x="6695313" y="0"/>
                    </a:lnTo>
                    <a:lnTo>
                      <a:pt x="6695313" y="6166866"/>
                    </a:lnTo>
                    <a:lnTo>
                      <a:pt x="0" y="6166866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1405" t="0" r="-11404" b="0"/>
                </a:stretch>
              </a:blip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8874544" y="6051204"/>
              <a:ext cx="4462644" cy="4308367"/>
              <a:chOff x="0" y="0"/>
              <a:chExt cx="4547934" cy="439070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547870" cy="4390758"/>
              </a:xfrm>
              <a:custGeom>
                <a:avLst/>
                <a:gdLst/>
                <a:ahLst/>
                <a:cxnLst/>
                <a:rect r="r" b="b" t="t" l="l"/>
                <a:pathLst>
                  <a:path h="4390758" w="4547870">
                    <a:moveTo>
                      <a:pt x="0" y="0"/>
                    </a:moveTo>
                    <a:lnTo>
                      <a:pt x="4547870" y="0"/>
                    </a:lnTo>
                    <a:lnTo>
                      <a:pt x="4547870" y="4390758"/>
                    </a:lnTo>
                    <a:lnTo>
                      <a:pt x="0" y="4390758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14363" t="-1" r="-14365" b="0"/>
                </a:stretch>
              </a:blip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72042" y="0"/>
              <a:ext cx="10951408" cy="3417259"/>
              <a:chOff x="0" y="0"/>
              <a:chExt cx="11160709" cy="348256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1160760" cy="3482594"/>
              </a:xfrm>
              <a:custGeom>
                <a:avLst/>
                <a:gdLst/>
                <a:ahLst/>
                <a:cxnLst/>
                <a:rect r="r" b="b" t="t" l="l"/>
                <a:pathLst>
                  <a:path h="3482594" w="11160760">
                    <a:moveTo>
                      <a:pt x="0" y="0"/>
                    </a:moveTo>
                    <a:lnTo>
                      <a:pt x="11160760" y="0"/>
                    </a:lnTo>
                    <a:lnTo>
                      <a:pt x="11160760" y="3482594"/>
                    </a:lnTo>
                    <a:lnTo>
                      <a:pt x="0" y="3482594"/>
                    </a:lnTo>
                    <a:close/>
                  </a:path>
                </a:pathLst>
              </a:custGeom>
              <a:blipFill>
                <a:blip r:embed="rId5"/>
                <a:stretch>
                  <a:fillRect l="0" t="-39776" r="0" b="-39775"/>
                </a:stretch>
              </a:blip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3120854"/>
              <a:ext cx="10951408" cy="3417259"/>
              <a:chOff x="0" y="0"/>
              <a:chExt cx="11160709" cy="348256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1160760" cy="3482594"/>
              </a:xfrm>
              <a:custGeom>
                <a:avLst/>
                <a:gdLst/>
                <a:ahLst/>
                <a:cxnLst/>
                <a:rect r="r" b="b" t="t" l="l"/>
                <a:pathLst>
                  <a:path h="3482594" w="11160760">
                    <a:moveTo>
                      <a:pt x="0" y="0"/>
                    </a:moveTo>
                    <a:lnTo>
                      <a:pt x="11160760" y="0"/>
                    </a:lnTo>
                    <a:lnTo>
                      <a:pt x="11160760" y="3482594"/>
                    </a:lnTo>
                    <a:lnTo>
                      <a:pt x="0" y="3482594"/>
                    </a:lnTo>
                    <a:close/>
                  </a:path>
                </a:pathLst>
              </a:custGeom>
              <a:blipFill>
                <a:blip r:embed="rId6"/>
                <a:stretch>
                  <a:fillRect l="0" t="-55673" r="0" b="-55672"/>
                </a:stretch>
              </a:blip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12558349" y="6051204"/>
              <a:ext cx="4631963" cy="4301239"/>
              <a:chOff x="0" y="0"/>
              <a:chExt cx="4720488" cy="4383443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720463" cy="4383405"/>
              </a:xfrm>
              <a:custGeom>
                <a:avLst/>
                <a:gdLst/>
                <a:ahLst/>
                <a:cxnLst/>
                <a:rect r="r" b="b" t="t" l="l"/>
                <a:pathLst>
                  <a:path h="4383405" w="4720463">
                    <a:moveTo>
                      <a:pt x="0" y="0"/>
                    </a:moveTo>
                    <a:lnTo>
                      <a:pt x="4720463" y="0"/>
                    </a:lnTo>
                    <a:lnTo>
                      <a:pt x="4720463" y="4383405"/>
                    </a:lnTo>
                    <a:lnTo>
                      <a:pt x="0" y="4383405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1906" t="0" r="-11907" b="0"/>
                </a:stretch>
              </a:blipFill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5083144" y="6502422"/>
              <a:ext cx="4153728" cy="3857149"/>
              <a:chOff x="0" y="0"/>
              <a:chExt cx="4233113" cy="3930866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4233164" cy="3930904"/>
              </a:xfrm>
              <a:custGeom>
                <a:avLst/>
                <a:gdLst/>
                <a:ahLst/>
                <a:cxnLst/>
                <a:rect r="r" b="b" t="t" l="l"/>
                <a:pathLst>
                  <a:path h="3930904" w="4233164">
                    <a:moveTo>
                      <a:pt x="0" y="0"/>
                    </a:moveTo>
                    <a:lnTo>
                      <a:pt x="4233164" y="0"/>
                    </a:lnTo>
                    <a:lnTo>
                      <a:pt x="4233164" y="3930904"/>
                    </a:lnTo>
                    <a:lnTo>
                      <a:pt x="0" y="3930904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11906" t="0" r="-11905" b="0"/>
                </a:stretch>
              </a:blipFill>
            </p:spPr>
          </p:sp>
        </p:grpSp>
      </p:grpSp>
      <p:grpSp>
        <p:nvGrpSpPr>
          <p:cNvPr name="Group 16" id="16"/>
          <p:cNvGrpSpPr/>
          <p:nvPr/>
        </p:nvGrpSpPr>
        <p:grpSpPr>
          <a:xfrm rot="0">
            <a:off x="5247947" y="5807641"/>
            <a:ext cx="4255488" cy="2793388"/>
            <a:chOff x="0" y="0"/>
            <a:chExt cx="5782424" cy="37957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782437" cy="3795725"/>
            </a:xfrm>
            <a:custGeom>
              <a:avLst/>
              <a:gdLst/>
              <a:ahLst/>
              <a:cxnLst/>
              <a:rect r="r" b="b" t="t" l="l"/>
              <a:pathLst>
                <a:path h="3795725" w="5782437">
                  <a:moveTo>
                    <a:pt x="0" y="0"/>
                  </a:moveTo>
                  <a:lnTo>
                    <a:pt x="5782437" y="0"/>
                  </a:lnTo>
                  <a:lnTo>
                    <a:pt x="5782437" y="3795725"/>
                  </a:lnTo>
                  <a:lnTo>
                    <a:pt x="0" y="3795725"/>
                  </a:lnTo>
                  <a:close/>
                </a:path>
              </a:pathLst>
            </a:custGeom>
            <a:blipFill>
              <a:blip r:embed="rId9"/>
              <a:stretch>
                <a:fillRect l="0" t="-7260" r="0" b="-7259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3405111" y="184290"/>
            <a:ext cx="11477777" cy="647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ACCIONES Y CAPACITACIONES DEL MES DE MAYO 2026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04121" y="2249891"/>
            <a:ext cx="4555769" cy="6769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Curso “Stop the Bleed” para Control de Hemorragias, impartido por el Lic. José Luis Barragán consultor. Especializado. Enfoque en técnicas avanzadas para la atención inmediata de hemorragias severas y fortalecimiento de la respuesta ante emergencias.​</a:t>
            </a:r>
          </a:p>
          <a:p>
            <a:pPr algn="just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Durante la capacitación se realizaron prácticas de vendajes para detener hemorragias y ejercicios de correcta colocación de torniquetes para atención inmediata.</a:t>
            </a:r>
          </a:p>
          <a:p>
            <a:pPr algn="just">
              <a:lnSpc>
                <a:spcPts val="3079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0" y="1221105"/>
            <a:ext cx="5056432" cy="55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2941" indent="-220980" lvl="2">
              <a:lnSpc>
                <a:spcPts val="4059"/>
              </a:lnSpc>
              <a:buFont typeface="Arial"/>
              <a:buChar char="⚬"/>
            </a:pPr>
            <a:r>
              <a:rPr lang="en-US" b="true" sz="29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DT- Seguridad Industrial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872564" y="1671486"/>
            <a:ext cx="14415436" cy="6944027"/>
            <a:chOff x="0" y="0"/>
            <a:chExt cx="19220581" cy="925870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9212249" y="4942476"/>
              <a:ext cx="9926020" cy="4286958"/>
              <a:chOff x="0" y="0"/>
              <a:chExt cx="10159949" cy="43879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0160000" cy="4387977"/>
              </a:xfrm>
              <a:custGeom>
                <a:avLst/>
                <a:gdLst/>
                <a:ahLst/>
                <a:cxnLst/>
                <a:rect r="r" b="b" t="t" l="l"/>
                <a:pathLst>
                  <a:path h="4387977" w="10160000">
                    <a:moveTo>
                      <a:pt x="0" y="0"/>
                    </a:moveTo>
                    <a:lnTo>
                      <a:pt x="10160000" y="0"/>
                    </a:lnTo>
                    <a:lnTo>
                      <a:pt x="10160000" y="4387977"/>
                    </a:lnTo>
                    <a:lnTo>
                      <a:pt x="0" y="4387977"/>
                    </a:lnTo>
                    <a:close/>
                  </a:path>
                </a:pathLst>
              </a:custGeom>
              <a:blipFill>
                <a:blip r:embed="rId3"/>
                <a:stretch>
                  <a:fillRect l="0" t="-15120" r="0" b="-15121"/>
                </a:stretch>
              </a:blip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3316833" y="4368550"/>
              <a:ext cx="5977740" cy="4890153"/>
              <a:chOff x="0" y="0"/>
              <a:chExt cx="6118619" cy="50054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118606" cy="5005451"/>
              </a:xfrm>
              <a:custGeom>
                <a:avLst/>
                <a:gdLst/>
                <a:ahLst/>
                <a:cxnLst/>
                <a:rect r="r" b="b" t="t" l="l"/>
                <a:pathLst>
                  <a:path h="5005451" w="6118606">
                    <a:moveTo>
                      <a:pt x="0" y="0"/>
                    </a:moveTo>
                    <a:lnTo>
                      <a:pt x="6118606" y="0"/>
                    </a:lnTo>
                    <a:lnTo>
                      <a:pt x="6118606" y="5005451"/>
                    </a:lnTo>
                    <a:lnTo>
                      <a:pt x="0" y="5005451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2716" t="0" r="-22716" b="1"/>
                </a:stretch>
              </a:blip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12" y="4724561"/>
              <a:ext cx="3650746" cy="4534142"/>
              <a:chOff x="0" y="0"/>
              <a:chExt cx="3736784" cy="464099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736848" cy="4640961"/>
              </a:xfrm>
              <a:custGeom>
                <a:avLst/>
                <a:gdLst/>
                <a:ahLst/>
                <a:cxnLst/>
                <a:rect r="r" b="b" t="t" l="l"/>
                <a:pathLst>
                  <a:path h="4640961" w="3736848">
                    <a:moveTo>
                      <a:pt x="0" y="0"/>
                    </a:moveTo>
                    <a:lnTo>
                      <a:pt x="3736848" y="0"/>
                    </a:lnTo>
                    <a:lnTo>
                      <a:pt x="3736848" y="4640961"/>
                    </a:lnTo>
                    <a:lnTo>
                      <a:pt x="0" y="4640961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60396" t="0" r="-60394" b="0"/>
                </a:stretch>
              </a:blip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4173131" y="7085"/>
              <a:ext cx="5257504" cy="5139297"/>
              <a:chOff x="0" y="0"/>
              <a:chExt cx="5381409" cy="5260416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381371" cy="5260467"/>
              </a:xfrm>
              <a:custGeom>
                <a:avLst/>
                <a:gdLst/>
                <a:ahLst/>
                <a:cxnLst/>
                <a:rect r="r" b="b" t="t" l="l"/>
                <a:pathLst>
                  <a:path h="5260467" w="5381371">
                    <a:moveTo>
                      <a:pt x="0" y="0"/>
                    </a:moveTo>
                    <a:lnTo>
                      <a:pt x="5381371" y="0"/>
                    </a:lnTo>
                    <a:lnTo>
                      <a:pt x="5381371" y="5260467"/>
                    </a:lnTo>
                    <a:lnTo>
                      <a:pt x="0" y="5260467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6890" t="0" r="-36891" b="0"/>
                </a:stretch>
              </a:blip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0"/>
              <a:ext cx="4329404" cy="4724561"/>
              <a:chOff x="0" y="0"/>
              <a:chExt cx="4431436" cy="4835906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431411" cy="4835906"/>
              </a:xfrm>
              <a:custGeom>
                <a:avLst/>
                <a:gdLst/>
                <a:ahLst/>
                <a:cxnLst/>
                <a:rect r="r" b="b" t="t" l="l"/>
                <a:pathLst>
                  <a:path h="4835906" w="4431411">
                    <a:moveTo>
                      <a:pt x="0" y="0"/>
                    </a:moveTo>
                    <a:lnTo>
                      <a:pt x="4431411" y="0"/>
                    </a:lnTo>
                    <a:lnTo>
                      <a:pt x="4431411" y="4835906"/>
                    </a:lnTo>
                    <a:lnTo>
                      <a:pt x="0" y="4835906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22751" t="0" r="-22752" b="0"/>
                </a:stretch>
              </a:blipFill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9274349" y="0"/>
              <a:ext cx="9946232" cy="5049975"/>
              <a:chOff x="0" y="0"/>
              <a:chExt cx="10180638" cy="516898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0180701" cy="5169027"/>
              </a:xfrm>
              <a:custGeom>
                <a:avLst/>
                <a:gdLst/>
                <a:ahLst/>
                <a:cxnLst/>
                <a:rect r="r" b="b" t="t" l="l"/>
                <a:pathLst>
                  <a:path h="5169027" w="10180701">
                    <a:moveTo>
                      <a:pt x="0" y="0"/>
                    </a:moveTo>
                    <a:lnTo>
                      <a:pt x="10180701" y="0"/>
                    </a:lnTo>
                    <a:lnTo>
                      <a:pt x="10180701" y="5169027"/>
                    </a:lnTo>
                    <a:lnTo>
                      <a:pt x="0" y="5169027"/>
                    </a:lnTo>
                    <a:close/>
                  </a:path>
                </a:pathLst>
              </a:custGeom>
              <a:blipFill>
                <a:blip r:embed="rId8"/>
                <a:stretch>
                  <a:fillRect l="0" t="-5393" r="0" b="-5392"/>
                </a:stretch>
              </a:blipFill>
            </p:spPr>
          </p:sp>
        </p:grpSp>
      </p:grpSp>
      <p:sp>
        <p:nvSpPr>
          <p:cNvPr name="TextBox 16" id="16"/>
          <p:cNvSpPr txBox="true"/>
          <p:nvPr/>
        </p:nvSpPr>
        <p:spPr>
          <a:xfrm rot="0">
            <a:off x="6392990" y="184290"/>
            <a:ext cx="5502031" cy="647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FESTEJO 10 DE MAYO 2026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0435" y="2025987"/>
            <a:ext cx="3469634" cy="5179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Todos los dias se debe festejar a las Madres. En CAFIVER se realizó un emotivo evento para reconocer a las Compañeras Madres de la FAMILIA CAFIVER.​</a:t>
            </a:r>
          </a:p>
          <a:p>
            <a:pPr algn="l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 contó con la presencia de la Comisión Directiva en un ambiente de compañerismo y felicidad.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563256" y="1028700"/>
            <a:ext cx="13724744" cy="7579681"/>
            <a:chOff x="0" y="0"/>
            <a:chExt cx="18299659" cy="10106241"/>
          </a:xfrm>
        </p:grpSpPr>
        <p:sp>
          <p:nvSpPr>
            <p:cNvPr name="Freeform 4" id="4" descr="Grupo de personas en una tienda  El contenido generado por IA puede ser incorrecto."/>
            <p:cNvSpPr/>
            <p:nvPr/>
          </p:nvSpPr>
          <p:spPr>
            <a:xfrm flipH="false" flipV="false" rot="0">
              <a:off x="0" y="0"/>
              <a:ext cx="18299685" cy="10106279"/>
            </a:xfrm>
            <a:custGeom>
              <a:avLst/>
              <a:gdLst/>
              <a:ahLst/>
              <a:cxnLst/>
              <a:rect r="r" b="b" t="t" l="l"/>
              <a:pathLst>
                <a:path h="10106279" w="18299685">
                  <a:moveTo>
                    <a:pt x="0" y="0"/>
                  </a:moveTo>
                  <a:lnTo>
                    <a:pt x="18299685" y="0"/>
                  </a:lnTo>
                  <a:lnTo>
                    <a:pt x="18299685" y="10106279"/>
                  </a:lnTo>
                  <a:lnTo>
                    <a:pt x="0" y="10106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2753" r="-112" b="-17283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98334" y="184290"/>
            <a:ext cx="9291342" cy="647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CAFI CUMPLE AÑOS DEL MES DE MAYO 2026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97418" y="1759153"/>
            <a:ext cx="3524917" cy="5577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Este mes celebramos a quienes cumplen un año más de vida y que, con su energía y compromiso, hacen la diferencia día a día.  ​</a:t>
            </a:r>
          </a:p>
          <a:p>
            <a:pPr algn="l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¡Feliz CAFICUMPLEAÑOS!</a:t>
            </a:r>
          </a:p>
          <a:p>
            <a:pPr algn="l">
              <a:lnSpc>
                <a:spcPts val="3079"/>
              </a:lnSpc>
            </a:pPr>
          </a:p>
          <a:p>
            <a:pPr algn="l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 este nuevo año de vida venga lleno de salud, alegría, logros y muchos éxitos personales y profesionales.  ​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566430" y="831352"/>
            <a:ext cx="13721570" cy="7716312"/>
            <a:chOff x="0" y="0"/>
            <a:chExt cx="18295427" cy="10288416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8818478" y="4990845"/>
              <a:ext cx="9476949" cy="5297571"/>
              <a:chOff x="0" y="0"/>
              <a:chExt cx="9833356" cy="549680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9833356" cy="5496814"/>
              </a:xfrm>
              <a:custGeom>
                <a:avLst/>
                <a:gdLst/>
                <a:ahLst/>
                <a:cxnLst/>
                <a:rect r="r" b="b" t="t" l="l"/>
                <a:pathLst>
                  <a:path h="5496814" w="9833356">
                    <a:moveTo>
                      <a:pt x="0" y="0"/>
                    </a:moveTo>
                    <a:lnTo>
                      <a:pt x="9833356" y="0"/>
                    </a:lnTo>
                    <a:lnTo>
                      <a:pt x="9833356" y="5496814"/>
                    </a:lnTo>
                    <a:lnTo>
                      <a:pt x="0" y="5496814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4669" t="0" r="-4669" b="0"/>
                </a:stretch>
              </a:blip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0"/>
              <a:ext cx="7508733" cy="5400752"/>
              <a:chOff x="0" y="0"/>
              <a:chExt cx="7791120" cy="560386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7791069" cy="5603875"/>
              </a:xfrm>
              <a:custGeom>
                <a:avLst/>
                <a:gdLst/>
                <a:ahLst/>
                <a:cxnLst/>
                <a:rect r="r" b="b" t="t" l="l"/>
                <a:pathLst>
                  <a:path h="5603875" w="7791069">
                    <a:moveTo>
                      <a:pt x="0" y="0"/>
                    </a:moveTo>
                    <a:lnTo>
                      <a:pt x="7791069" y="0"/>
                    </a:lnTo>
                    <a:lnTo>
                      <a:pt x="7791069" y="5603875"/>
                    </a:lnTo>
                    <a:lnTo>
                      <a:pt x="0" y="5603875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5488" t="0" r="-5488" b="0"/>
                </a:stretch>
              </a:blip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7508733" y="0"/>
              <a:ext cx="10786694" cy="5734235"/>
              <a:chOff x="0" y="0"/>
              <a:chExt cx="11192358" cy="594988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1192383" cy="5949823"/>
              </a:xfrm>
              <a:custGeom>
                <a:avLst/>
                <a:gdLst/>
                <a:ahLst/>
                <a:cxnLst/>
                <a:rect r="r" b="b" t="t" l="l"/>
                <a:pathLst>
                  <a:path h="5949823" w="11192383">
                    <a:moveTo>
                      <a:pt x="0" y="0"/>
                    </a:moveTo>
                    <a:lnTo>
                      <a:pt x="11192383" y="0"/>
                    </a:lnTo>
                    <a:lnTo>
                      <a:pt x="11192383" y="5949823"/>
                    </a:lnTo>
                    <a:lnTo>
                      <a:pt x="0" y="5949823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1705" t="0" r="-1704" b="-1"/>
                </a:stretch>
              </a:blip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5400752"/>
              <a:ext cx="8818466" cy="4887664"/>
              <a:chOff x="0" y="0"/>
              <a:chExt cx="9150109" cy="5071478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9150096" cy="5071491"/>
              </a:xfrm>
              <a:custGeom>
                <a:avLst/>
                <a:gdLst/>
                <a:ahLst/>
                <a:cxnLst/>
                <a:rect r="r" b="b" t="t" l="l"/>
                <a:pathLst>
                  <a:path h="5071491" w="9150096">
                    <a:moveTo>
                      <a:pt x="0" y="0"/>
                    </a:moveTo>
                    <a:lnTo>
                      <a:pt x="9150096" y="0"/>
                    </a:lnTo>
                    <a:lnTo>
                      <a:pt x="9150096" y="5071491"/>
                    </a:lnTo>
                    <a:lnTo>
                      <a:pt x="0" y="5071491"/>
                    </a:lnTo>
                    <a:close/>
                  </a:path>
                </a:pathLst>
              </a:custGeom>
              <a:blipFill>
                <a:blip r:embed="rId6"/>
                <a:stretch>
                  <a:fillRect l="0" t="-17658" r="0" b="-17658"/>
                </a:stretch>
              </a:blipFill>
            </p:spPr>
          </p:sp>
        </p:grpSp>
      </p:grpSp>
      <p:sp>
        <p:nvSpPr>
          <p:cNvPr name="TextBox 12" id="12"/>
          <p:cNvSpPr txBox="true"/>
          <p:nvPr/>
        </p:nvSpPr>
        <p:spPr>
          <a:xfrm rot="0">
            <a:off x="5862037" y="184290"/>
            <a:ext cx="6563916" cy="647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VISITA UNIVERSITARIA UV 2026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1390" y="1149563"/>
            <a:ext cx="3781758" cy="6372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 realizó la visita de 20 Estudiantes de la carrera de Ingeniería en Alimentos de la Universidad Veracruzana. Quedaron sorprendidos de los procesos, instalaciones y calidad humana durante su recorrido en CAFIVER.</a:t>
            </a:r>
          </a:p>
          <a:p>
            <a:pPr algn="l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Como Empresa Socialmente Responsable seguiremos fortaleciendo la relación con las Instituciones Educativas con las que tenemos convenio.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1426" t="0" r="1426" b="0"/>
          <a:stretch>
            <a:fillRect/>
          </a:stretch>
        </p:blipFill>
        <p:spPr>
          <a:xfrm flipH="false" flipV="false" rot="0">
            <a:off x="1781481" y="-280061"/>
            <a:ext cx="15255812" cy="8833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4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819400" y="1028700"/>
            <a:ext cx="12649200" cy="5284137"/>
            <a:chOff x="0" y="0"/>
            <a:chExt cx="16865600" cy="70455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865600" cy="7045579"/>
            </a:xfrm>
            <a:custGeom>
              <a:avLst/>
              <a:gdLst/>
              <a:ahLst/>
              <a:cxnLst/>
              <a:rect r="r" b="b" t="t" l="l"/>
              <a:pathLst>
                <a:path h="7045579" w="16865600">
                  <a:moveTo>
                    <a:pt x="0" y="0"/>
                  </a:moveTo>
                  <a:lnTo>
                    <a:pt x="16865600" y="0"/>
                  </a:lnTo>
                  <a:lnTo>
                    <a:pt x="16865600" y="7045579"/>
                  </a:lnTo>
                  <a:lnTo>
                    <a:pt x="0" y="7045579"/>
                  </a:lnTo>
                  <a:close/>
                </a:path>
              </a:pathLst>
            </a:custGeom>
            <a:blipFill>
              <a:blip r:embed="rId3"/>
              <a:stretch>
                <a:fillRect l="0" t="-43858" r="0" b="-43857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25706" y="184290"/>
            <a:ext cx="9436598" cy="647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INDUCCIÓN NUEVOS COLABORADORES 2026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90617" y="6799698"/>
            <a:ext cx="17106767" cy="1601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 realizó la inducción Organizacional y bienvenida de nuevos colaboradores a la familia CAFIVER. Desde su primer dia recibiendo Capacitación de RH,  Seguridad Industrial, Medio Ambiente, Gestión de la Calidad, conociendo nuestra Filosofía Empresarial, Cultura Organizacional, Políticas y los beneficios de pertenecer a esta gran empresa, con el objetivo de facilitar su integración y adaptación al equipo de trabajo.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DAHLnzbxzEo</dc:identifier>
  <dcterms:modified xsi:type="dcterms:W3CDTF">2011-08-01T06:04:30Z</dcterms:modified>
  <cp:revision>1</cp:revision>
  <dc:title>CAFIVER ACCIONES Y CAPACITACIONES DEL MES DE MAYO 2026 (3).pptx</dc:title>
</cp:coreProperties>
</file>